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9" r:id="rId2"/>
    <p:sldId id="270" r:id="rId3"/>
    <p:sldId id="256" r:id="rId4"/>
    <p:sldId id="257" r:id="rId5"/>
    <p:sldId id="258" r:id="rId6"/>
    <p:sldId id="259" r:id="rId7"/>
    <p:sldId id="260" r:id="rId8"/>
    <p:sldId id="261" r:id="rId9"/>
    <p:sldId id="262" r:id="rId10"/>
    <p:sldId id="271" r:id="rId11"/>
    <p:sldId id="266" r:id="rId12"/>
    <p:sldId id="265" r:id="rId13"/>
    <p:sldId id="267" r:id="rId14"/>
    <p:sldId id="264" r:id="rId15"/>
    <p:sldId id="26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82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F7FA85D-E4E9-4D42-B3B2-D2E5CF954404}" type="datetimeFigureOut">
              <a:rPr lang="en-US" smtClean="0"/>
              <a:t>10/20/2014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9E422118-4825-4490-ADA5-5DC37ED451FE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3508977"/>
          </a:xfrm>
        </p:spPr>
        <p:txBody>
          <a:bodyPr>
            <a:normAutofit/>
          </a:bodyPr>
          <a:lstStyle/>
          <a:p>
            <a:r>
              <a:rPr lang="en-US" sz="2700" b="1" dirty="0" smtClean="0"/>
              <a:t>What is the </a:t>
            </a:r>
            <a:r>
              <a:rPr lang="en-US" sz="2700" b="1" u="sng" dirty="0" smtClean="0">
                <a:solidFill>
                  <a:srgbClr val="FF0066"/>
                </a:solidFill>
              </a:rPr>
              <a:t>Denotative</a:t>
            </a:r>
            <a:r>
              <a:rPr lang="en-US" sz="2700" b="1" dirty="0" smtClean="0"/>
              <a:t> Meaning of </a:t>
            </a:r>
            <a:r>
              <a:rPr lang="en-US" sz="2700" b="1" u="sng" dirty="0" smtClean="0">
                <a:solidFill>
                  <a:srgbClr val="FF0066"/>
                </a:solidFill>
              </a:rPr>
              <a:t>Chatty</a:t>
            </a:r>
            <a:r>
              <a:rPr lang="en-US" sz="2700" b="1" dirty="0" smtClean="0"/>
              <a:t>?</a:t>
            </a:r>
            <a:br>
              <a:rPr lang="en-US" sz="2700" b="1" dirty="0" smtClean="0"/>
            </a:br>
            <a:endParaRPr lang="en-US" sz="2700" b="1" dirty="0" smtClean="0"/>
          </a:p>
          <a:p>
            <a:r>
              <a:rPr lang="en-US" sz="2700" b="1" dirty="0" smtClean="0"/>
              <a:t>What other words are </a:t>
            </a:r>
            <a:r>
              <a:rPr lang="en-US" sz="2700" b="1" u="sng" dirty="0" smtClean="0">
                <a:solidFill>
                  <a:srgbClr val="FF0066"/>
                </a:solidFill>
              </a:rPr>
              <a:t>associated</a:t>
            </a:r>
            <a:r>
              <a:rPr lang="en-US" sz="2700" b="1" dirty="0" smtClean="0"/>
              <a:t> with </a:t>
            </a:r>
            <a:r>
              <a:rPr lang="en-US" sz="2700" b="1" u="sng" dirty="0" smtClean="0">
                <a:solidFill>
                  <a:srgbClr val="FF0066"/>
                </a:solidFill>
              </a:rPr>
              <a:t>Chatty</a:t>
            </a:r>
            <a:r>
              <a:rPr lang="en-US" sz="2700" b="1" dirty="0" smtClean="0"/>
              <a:t>?</a:t>
            </a:r>
          </a:p>
          <a:p>
            <a:pPr lvl="1"/>
            <a:r>
              <a:rPr lang="en-US" sz="2700" b="1" dirty="0" smtClean="0"/>
              <a:t>What are their </a:t>
            </a:r>
            <a:r>
              <a:rPr lang="en-US" sz="2700" b="1" u="sng" dirty="0" smtClean="0">
                <a:solidFill>
                  <a:srgbClr val="FF0066"/>
                </a:solidFill>
              </a:rPr>
              <a:t>Connotations</a:t>
            </a:r>
            <a:r>
              <a:rPr lang="en-US" sz="2700" b="1" dirty="0" smtClean="0"/>
              <a:t>?</a:t>
            </a:r>
            <a:endParaRPr lang="en-US" sz="2700" b="1" dirty="0"/>
          </a:p>
        </p:txBody>
      </p:sp>
      <p:pic>
        <p:nvPicPr>
          <p:cNvPr id="5122" name="Picture 2" descr="https://7e8c.https.cdn.softlayer.net/807E8C/origin.theweek.com/img/dir_0092/46025_article_full/maybe-theres-a-reason-the-phrase-chatty-kenny-never-caught-on.jpg?20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3733800"/>
            <a:ext cx="5105400" cy="2590800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64573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2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Try Together:</a:t>
            </a:r>
            <a: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56 in </a:t>
            </a: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Chart</a:t>
            </a:r>
            <a:endParaRPr lang="en-US" sz="2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132250"/>
              </p:ext>
            </p:extLst>
          </p:nvPr>
        </p:nvGraphicFramePr>
        <p:xfrm>
          <a:off x="457200" y="1447800"/>
          <a:ext cx="8229600" cy="527498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42204"/>
                <a:gridCol w="1242204"/>
                <a:gridCol w="5745192"/>
              </a:tblGrid>
              <a:tr h="398188">
                <a:tc>
                  <a:txBody>
                    <a:bodyPr/>
                    <a:lstStyle/>
                    <a:p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62681">
                <a:tc>
                  <a:txBody>
                    <a:bodyPr/>
                    <a:lstStyle/>
                    <a:p>
                      <a:pPr algn="ctr"/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  <a:endParaRPr lang="en-US" sz="9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Phaethon is a thoughtless, headstrong boy. Textual</a:t>
                      </a:r>
                      <a:r>
                        <a:rPr lang="en-US" sz="2200" b="1" u="sng" dirty="0" smtClean="0"/>
                        <a:t> Evidence:</a:t>
                      </a:r>
                      <a:br>
                        <a:rPr lang="en-US" sz="2200" b="1" u="sng" dirty="0" smtClean="0"/>
                      </a:br>
                      <a:r>
                        <a:rPr lang="en-US" sz="2200" b="1" i="1" u="none" dirty="0" smtClean="0">
                          <a:solidFill>
                            <a:srgbClr val="FF0066"/>
                          </a:solidFill>
                        </a:rPr>
                        <a:t>64</a:t>
                      </a:r>
                      <a:r>
                        <a:rPr lang="en-US" sz="2200" b="1" i="1" u="none" baseline="0" dirty="0" smtClean="0">
                          <a:solidFill>
                            <a:srgbClr val="FF0066"/>
                          </a:solidFill>
                        </a:rPr>
                        <a:t> – “Apollo said not to come too close to earth, but how will he know? And I won’t stay too long—just dip down toward our own village and circle his roof three times—which is the signal we </a:t>
                      </a:r>
                    </a:p>
                    <a:p>
                      <a:r>
                        <a:rPr lang="en-US" sz="2200" b="1" i="1" u="none" baseline="0" dirty="0" smtClean="0">
                          <a:solidFill>
                            <a:srgbClr val="FF0066"/>
                          </a:solidFill>
                        </a:rPr>
                        <a:t>agreed upon.”</a:t>
                      </a:r>
                      <a:endParaRPr lang="en-US" sz="2200" b="1" u="sng" dirty="0"/>
                    </a:p>
                  </a:txBody>
                  <a:tcPr/>
                </a:tc>
              </a:tr>
              <a:tr h="15626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2200" b="1" dirty="0" smtClean="0"/>
                        <a:t>Phaethon</a:t>
                      </a:r>
                      <a:r>
                        <a:rPr lang="en-US" sz="2200" b="1" baseline="0" dirty="0" smtClean="0"/>
                        <a:t> is an adventurous, courageous boy.  </a:t>
                      </a:r>
                      <a:r>
                        <a:rPr lang="en-US" sz="2200" b="1" u="sng" baseline="0" dirty="0" smtClean="0"/>
                        <a:t>Textual Evidence:</a:t>
                      </a:r>
                      <a:br>
                        <a:rPr lang="en-US" sz="2200" b="1" u="sng" baseline="0" dirty="0" smtClean="0"/>
                      </a:br>
                      <a:r>
                        <a:rPr lang="en-US" sz="2200" b="1" i="1" u="none" baseline="0" dirty="0" smtClean="0">
                          <a:solidFill>
                            <a:srgbClr val="FF0066"/>
                          </a:solidFill>
                        </a:rPr>
                        <a:t>68 – “</a:t>
                      </a:r>
                      <a:r>
                        <a:rPr lang="en-US" sz="2200" b="1" i="1" dirty="0" smtClean="0">
                          <a:solidFill>
                            <a:srgbClr val="FF0066"/>
                          </a:solidFill>
                        </a:rPr>
                        <a:t>Was it his village? He could not tell because of the smoke. Had he destroyed his own home? Burned his mother and his sisters?”</a:t>
                      </a:r>
                      <a:endParaRPr lang="en-US" sz="2200" b="1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40031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2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Try Together:</a:t>
            </a:r>
            <a: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56 in </a:t>
            </a: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Chart</a:t>
            </a:r>
            <a:endParaRPr lang="en-US" sz="2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091805"/>
              </p:ext>
            </p:extLst>
          </p:nvPr>
        </p:nvGraphicFramePr>
        <p:xfrm>
          <a:off x="457200" y="1447800"/>
          <a:ext cx="8229600" cy="295850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42204"/>
                <a:gridCol w="1242204"/>
                <a:gridCol w="5745192"/>
              </a:tblGrid>
              <a:tr h="398188">
                <a:tc>
                  <a:txBody>
                    <a:bodyPr/>
                    <a:lstStyle/>
                    <a:p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05649">
                <a:tc>
                  <a:txBody>
                    <a:bodyPr/>
                    <a:lstStyle/>
                    <a:p>
                      <a:pPr algn="ctr"/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  <a:endParaRPr lang="en-US" sz="90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Phaethon is</a:t>
                      </a:r>
                      <a:r>
                        <a:rPr lang="en-US" b="1" u="sng" baseline="0" dirty="0" smtClean="0"/>
                        <a:t> </a:t>
                      </a:r>
                      <a:r>
                        <a:rPr lang="en-US" b="1" u="sng" baseline="0" dirty="0" smtClean="0">
                          <a:solidFill>
                            <a:srgbClr val="FF0066"/>
                          </a:solidFill>
                        </a:rPr>
                        <a:t>careless. </a:t>
                      </a:r>
                      <a:r>
                        <a:rPr lang="en-US" b="1" dirty="0" smtClean="0"/>
                        <a:t>(insert your own description)</a:t>
                      </a:r>
                      <a:br>
                        <a:rPr lang="en-US" b="1" dirty="0" smtClean="0"/>
                      </a:br>
                      <a:r>
                        <a:rPr lang="en-US" b="1" u="sng" dirty="0" smtClean="0"/>
                        <a:t>Textual Evidence:</a:t>
                      </a:r>
                      <a:br>
                        <a:rPr lang="en-US" b="1" u="sng" dirty="0" smtClean="0"/>
                      </a:br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75 – “He had unbound the reins </a:t>
                      </a:r>
                    </a:p>
                    <a:p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from his waist, or they would have cut him in two. He had no control over the </a:t>
                      </a:r>
                    </a:p>
                    <a:p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horses at all. They galloped upward again—out of the steam—taking at last the </a:t>
                      </a:r>
                    </a:p>
                    <a:p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middle road, but racing wildly, using all their tremendous speed.”</a:t>
                      </a:r>
                      <a:endParaRPr lang="en-US" b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 descr="http://www.pxleyes.com/images/users/R/Robart523/916/fullsize/4ae24f937eb8a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750" t="15369" r="6875" b="7368"/>
          <a:stretch/>
        </p:blipFill>
        <p:spPr bwMode="auto">
          <a:xfrm>
            <a:off x="3048000" y="4571999"/>
            <a:ext cx="3048000" cy="1793373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4923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2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Try Together:</a:t>
            </a:r>
            <a: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56 in </a:t>
            </a: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Chart</a:t>
            </a:r>
            <a:endParaRPr lang="en-US" sz="2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8837511"/>
              </p:ext>
            </p:extLst>
          </p:nvPr>
        </p:nvGraphicFramePr>
        <p:xfrm>
          <a:off x="457200" y="1524001"/>
          <a:ext cx="8229600" cy="4147228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42204"/>
                <a:gridCol w="1242204"/>
                <a:gridCol w="5745192"/>
              </a:tblGrid>
              <a:tr h="398188">
                <a:tc>
                  <a:txBody>
                    <a:bodyPr/>
                    <a:lstStyle/>
                    <a:p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354411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Apollo is a disinterested, ineffective parent</a:t>
                      </a:r>
                    </a:p>
                    <a:p>
                      <a:r>
                        <a:rPr lang="en-US" b="1" u="sng" dirty="0" smtClean="0"/>
                        <a:t>Textual Evidence:</a:t>
                      </a:r>
                      <a:br>
                        <a:rPr lang="en-US" b="1" u="sng" dirty="0" smtClean="0"/>
                      </a:br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28 – “‘I will have to see him before I know whether I care.’”</a:t>
                      </a:r>
                      <a:endParaRPr lang="en-US" b="1" i="0" u="sng" dirty="0" smtClean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1562681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  <a:p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Apollo is deeply concerned for his son’s wellbeing</a:t>
                      </a:r>
                      <a:r>
                        <a:rPr lang="en-US" b="1" baseline="0" dirty="0" smtClean="0"/>
                        <a:t/>
                      </a:r>
                      <a:br>
                        <a:rPr lang="en-US" b="1" baseline="0" dirty="0" smtClean="0"/>
                      </a:br>
                      <a:r>
                        <a:rPr lang="en-US" b="1" u="sng" baseline="0" dirty="0" smtClean="0"/>
                        <a:t>Textual Evidence:</a:t>
                      </a:r>
                      <a:br>
                        <a:rPr lang="en-US" b="1" u="sng" baseline="0" dirty="0" smtClean="0"/>
                      </a:br>
                      <a:r>
                        <a:rPr lang="en-US" b="1" i="1" u="none" baseline="0" dirty="0" smtClean="0">
                          <a:solidFill>
                            <a:srgbClr val="FF0066"/>
                          </a:solidFill>
                        </a:rPr>
                        <a:t>53 – “‘Will you not withdraw your request—allow me to preserve my honor without </a:t>
                      </a:r>
                    </a:p>
                    <a:p>
                      <a:r>
                        <a:rPr lang="en-US" b="1" i="1" u="none" baseline="0" dirty="0" smtClean="0">
                          <a:solidFill>
                            <a:srgbClr val="FF0066"/>
                          </a:solidFill>
                        </a:rPr>
                        <a:t>destroying the earth? Ask me anything else and I will grant it. Do not ask me this.’”</a:t>
                      </a:r>
                    </a:p>
                    <a:p>
                      <a:r>
                        <a:rPr lang="en-US" b="1" i="1" u="none" baseline="0" dirty="0" smtClean="0">
                          <a:solidFill>
                            <a:srgbClr val="FF0066"/>
                          </a:solidFill>
                        </a:rPr>
                        <a:t>55 – “‘They will be more than confused when this day is done,’ said Apollo. ‘Come’”</a:t>
                      </a:r>
                      <a:endParaRPr lang="en-US" b="1" u="sng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37156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rmAutofit fontScale="90000"/>
          </a:bodyPr>
          <a:lstStyle/>
          <a:p>
            <a:r>
              <a:rPr lang="en-US" sz="2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Try Together:</a:t>
            </a:r>
            <a: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56 in </a:t>
            </a: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Chart</a:t>
            </a:r>
            <a:endParaRPr lang="en-US" sz="2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13870050"/>
              </p:ext>
            </p:extLst>
          </p:nvPr>
        </p:nvGraphicFramePr>
        <p:xfrm>
          <a:off x="457200" y="1524001"/>
          <a:ext cx="8229600" cy="1903837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42204"/>
                <a:gridCol w="1242204"/>
                <a:gridCol w="5745192"/>
              </a:tblGrid>
              <a:tr h="398188">
                <a:tc>
                  <a:txBody>
                    <a:bodyPr/>
                    <a:lstStyle/>
                    <a:p>
                      <a:r>
                        <a:rPr lang="en-US" dirty="0" smtClean="0"/>
                        <a:t>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Disagree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1505649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90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X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 smtClean="0"/>
                        <a:t>Apollo is </a:t>
                      </a:r>
                      <a:r>
                        <a:rPr lang="en-US" b="1" u="sng" dirty="0" smtClean="0">
                          <a:solidFill>
                            <a:srgbClr val="FF0066"/>
                          </a:solidFill>
                        </a:rPr>
                        <a:t>neglectful</a:t>
                      </a:r>
                      <a:r>
                        <a:rPr lang="en-US" b="1" u="sng" baseline="0" dirty="0" smtClean="0">
                          <a:solidFill>
                            <a:srgbClr val="FF0066"/>
                          </a:solidFill>
                        </a:rPr>
                        <a:t> </a:t>
                      </a:r>
                      <a:r>
                        <a:rPr lang="en-US" b="1" dirty="0" smtClean="0"/>
                        <a:t>insert your own description)</a:t>
                      </a:r>
                      <a:br>
                        <a:rPr lang="en-US" b="1" dirty="0" smtClean="0"/>
                      </a:br>
                      <a:r>
                        <a:rPr lang="en-US" b="1" u="sng" dirty="0" smtClean="0"/>
                        <a:t>Textual Evidence:</a:t>
                      </a:r>
                      <a:br>
                        <a:rPr lang="en-US" b="1" u="sng" dirty="0" smtClean="0"/>
                      </a:br>
                      <a:r>
                        <a:rPr lang="en-US" b="1" i="1" u="none" dirty="0" smtClean="0">
                          <a:solidFill>
                            <a:srgbClr val="FF0066"/>
                          </a:solidFill>
                        </a:rPr>
                        <a:t>40 – “‘And did I not leave some daughters with her as well? Yellow-haired girls — quite pretty?’”</a:t>
                      </a:r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2050" name="Picture 2" descr="http://upload.wikimedia.org/wikipedia/commons/7/7c/The_Chariot_of_Zeus_-_Project_Gutenberg_eText_1499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3571875"/>
            <a:ext cx="4572000" cy="2905125"/>
          </a:xfrm>
          <a:prstGeom prst="rect">
            <a:avLst/>
          </a:prstGeom>
          <a:noFill/>
          <a:ln w="7620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803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 txBox="1">
            <a:spLocks/>
          </p:cNvSpPr>
          <p:nvPr/>
        </p:nvSpPr>
        <p:spPr>
          <a:xfrm>
            <a:off x="457200" y="38100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 Your Own: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Turn to Page 57 in </a:t>
            </a: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5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Complete Prompt on </a:t>
            </a:r>
          </a:p>
          <a:p>
            <a:r>
              <a:rPr lang="en-US" sz="25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SEPARATE SHEET OF PAPER</a:t>
            </a:r>
            <a:endParaRPr lang="en-US" sz="25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  <a:solidFill>
            <a:schemeClr val="bg1"/>
          </a:solidFill>
          <a:ln w="76200">
            <a:solidFill>
              <a:srgbClr val="FF0066"/>
            </a:solidFill>
          </a:ln>
        </p:spPr>
        <p:txBody>
          <a:bodyPr>
            <a:noAutofit/>
          </a:bodyPr>
          <a:lstStyle/>
          <a:p>
            <a:r>
              <a:rPr lang="en-US" sz="2200" b="1" dirty="0"/>
              <a:t>Writing Prompt: How do the character traits of Apollo or Phaethon drive the story </a:t>
            </a:r>
            <a:r>
              <a:rPr lang="en-US" sz="2200" b="1" dirty="0" smtClean="0"/>
              <a:t>to </a:t>
            </a:r>
            <a:r>
              <a:rPr lang="en-US" sz="2200" b="1" dirty="0"/>
              <a:t>its tragic conclusion? Choose either Phaethon or Apollo to write about. Be sure to: </a:t>
            </a: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Create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a topic sentence that states the character’s qualities and how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those qualities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drive the plot of the story.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Use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precise language to express your ideas clearly; avoid wordiness 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and unnecessary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repetition</a:t>
            </a: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b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</a:br>
            <a:endParaRPr lang="en-US" b="1" dirty="0">
              <a:solidFill>
                <a:schemeClr val="accent2">
                  <a:lumMod val="75000"/>
                </a:schemeClr>
              </a:solidFill>
            </a:endParaRPr>
          </a:p>
          <a:p>
            <a:pPr marL="822960" lvl="1" indent="-457200">
              <a:buFont typeface="+mj-lt"/>
              <a:buAutoNum type="arabicPeriod"/>
            </a:pPr>
            <a:r>
              <a:rPr lang="en-US" b="1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en-US" b="1" dirty="0">
                <a:solidFill>
                  <a:schemeClr val="accent2">
                    <a:lumMod val="75000"/>
                  </a:schemeClr>
                </a:solidFill>
              </a:rPr>
              <a:t>Include at least one piece of textual evidence as support</a:t>
            </a:r>
          </a:p>
        </p:txBody>
      </p:sp>
      <p:pic>
        <p:nvPicPr>
          <p:cNvPr id="3074" name="Picture 2" descr="http://i572.photobucket.com/albums/ss166/GeneralWildfire/Horses/nightma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6331" y="76200"/>
            <a:ext cx="2696309" cy="1752600"/>
          </a:xfrm>
          <a:prstGeom prst="rect">
            <a:avLst/>
          </a:prstGeom>
          <a:noFill/>
          <a:ln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108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/>
              <a:t>HOMEWORK </a:t>
            </a:r>
            <a:r>
              <a:rPr lang="en-US" b="1" dirty="0" smtClean="0"/>
              <a:t>– Due Tomorrow</a:t>
            </a:r>
            <a:endParaRPr lang="en-US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300" b="1" dirty="0" smtClean="0"/>
              <a:t>Read Chapters 9 &amp; 10 of </a:t>
            </a:r>
            <a:r>
              <a:rPr lang="en-US" sz="3300" b="1" u="sng" dirty="0" smtClean="0"/>
              <a:t>Tupac</a:t>
            </a:r>
          </a:p>
          <a:p>
            <a:pPr lvl="1"/>
            <a:r>
              <a:rPr lang="en-US" sz="3300" b="1" i="1" dirty="0" smtClean="0"/>
              <a:t>Complete Dialogue Sheet</a:t>
            </a:r>
            <a:endParaRPr lang="en-US" sz="3300" b="1" i="1" dirty="0"/>
          </a:p>
        </p:txBody>
      </p:sp>
      <p:pic>
        <p:nvPicPr>
          <p:cNvPr id="4098" name="Picture 2" descr="http://www.fictiondb.com/coversth/th_014241399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093" y="3581400"/>
            <a:ext cx="1752600" cy="2675725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8396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Independent Reading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146" name="Picture 2" descr="http://www.clker.com/cliparts/6/1/a/d/12603896661797746970jantonalcor_ReaderBoy.svg.m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9150" y="2857500"/>
            <a:ext cx="245745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1.bp.blogspot.com/-VgtA8kLuWmU/TcOkO6J82OI/AAAAAAAAAJY/_szFQWW6BIw/s1600/reader-girl-m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2962273"/>
            <a:ext cx="2857500" cy="2571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9733" y="3886200"/>
            <a:ext cx="2309622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39075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48200" y="3251200"/>
            <a:ext cx="3505200" cy="1092200"/>
          </a:xfrm>
        </p:spPr>
        <p:txBody>
          <a:bodyPr>
            <a:noAutofit/>
          </a:bodyPr>
          <a:lstStyle/>
          <a:p>
            <a:r>
              <a:rPr lang="en-US" sz="3000" b="0" dirty="0" smtClean="0">
                <a:solidFill>
                  <a:srgbClr val="FF0066"/>
                </a:solidFill>
              </a:rPr>
              <a:t>Mini Lesson:</a:t>
            </a:r>
            <a:r>
              <a:rPr lang="en-US" sz="3000" dirty="0" smtClean="0">
                <a:solidFill>
                  <a:srgbClr val="FF0066"/>
                </a:solidFill>
              </a:rPr>
              <a:t/>
            </a:r>
            <a:br>
              <a:rPr lang="en-US" sz="3000" dirty="0" smtClean="0">
                <a:solidFill>
                  <a:srgbClr val="FF0066"/>
                </a:solidFill>
              </a:rPr>
            </a:br>
            <a:r>
              <a:rPr lang="en-US" sz="3000" u="sng" dirty="0" smtClean="0">
                <a:ln>
                  <a:solidFill>
                    <a:srgbClr val="FF0066"/>
                  </a:solidFill>
                </a:ln>
                <a:solidFill>
                  <a:srgbClr val="FF0066"/>
                </a:solidFill>
                <a:effectLst>
                  <a:glow rad="88900">
                    <a:schemeClr val="tx1">
                      <a:alpha val="60000"/>
                    </a:schemeClr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endParaRPr lang="en-US" sz="3000" u="sng" dirty="0">
              <a:ln>
                <a:solidFill>
                  <a:srgbClr val="FF0066"/>
                </a:solidFill>
              </a:ln>
              <a:solidFill>
                <a:srgbClr val="FF0066"/>
              </a:solidFill>
              <a:effectLst>
                <a:glow rad="88900">
                  <a:schemeClr val="tx1">
                    <a:alpha val="60000"/>
                  </a:schemeClr>
                </a:glow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r>
              <a:rPr lang="en-US" dirty="0" smtClean="0"/>
              <a:t>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622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143000" y="975360"/>
            <a:ext cx="7391400" cy="701040"/>
          </a:xfrm>
        </p:spPr>
        <p:txBody>
          <a:bodyPr>
            <a:noAutofit/>
          </a:bodyPr>
          <a:lstStyle/>
          <a:p>
            <a:r>
              <a:rPr lang="en-US" sz="50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Begin:</a:t>
            </a:r>
            <a:endParaRPr lang="en-US" sz="50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762000" y="1696818"/>
            <a:ext cx="6777317" cy="3508977"/>
          </a:xfrm>
        </p:spPr>
        <p:txBody>
          <a:bodyPr>
            <a:normAutofit/>
          </a:bodyPr>
          <a:lstStyle/>
          <a:p>
            <a:r>
              <a:rPr lang="en-US" sz="4000" dirty="0">
                <a:solidFill>
                  <a:schemeClr val="accent2"/>
                </a:solidFill>
              </a:rPr>
              <a:t>When an author writes a story, she often begins by placing her characters in some sort of </a:t>
            </a:r>
            <a:r>
              <a:rPr lang="en-US" sz="4000" b="1" u="sng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predicament</a:t>
            </a:r>
            <a:r>
              <a:rPr lang="en-US" sz="4000" dirty="0">
                <a:solidFill>
                  <a:schemeClr val="accent2"/>
                </a:solidFill>
              </a:rPr>
              <a:t>.</a:t>
            </a:r>
          </a:p>
        </p:txBody>
      </p:sp>
      <p:pic>
        <p:nvPicPr>
          <p:cNvPr id="1026" name="Picture 2" descr="http://www.illustrationsof.com/royalty-free-rf-explorer-clipart-illustration-by-cory-thoman-stock-sample-108951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6700" b="15670"/>
          <a:stretch/>
        </p:blipFill>
        <p:spPr bwMode="auto">
          <a:xfrm>
            <a:off x="4724400" y="3815075"/>
            <a:ext cx="3124200" cy="1976125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334000" y="5879068"/>
            <a:ext cx="2057399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He needs HELP!</a:t>
            </a:r>
            <a:endParaRPr lang="en-US" b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61472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975360"/>
            <a:ext cx="8382000" cy="701040"/>
          </a:xfrm>
        </p:spPr>
        <p:txBody>
          <a:bodyPr>
            <a:noAutofit/>
          </a:bodyPr>
          <a:lstStyle/>
          <a:p>
            <a:r>
              <a:rPr lang="en-US" sz="3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are some Predicaments?</a:t>
            </a:r>
            <a:endParaRPr lang="en-US" sz="35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2020824"/>
            <a:ext cx="4876800" cy="2093976"/>
          </a:xfrm>
        </p:spPr>
        <p:txBody>
          <a:bodyPr>
            <a:noAutofit/>
          </a:bodyPr>
          <a:lstStyle/>
          <a:p>
            <a:pPr marL="68580" indent="0" algn="l">
              <a:buNone/>
            </a:pPr>
            <a:r>
              <a:rPr lang="en-US" sz="2500" dirty="0" smtClean="0"/>
              <a:t>If the story is a</a:t>
            </a:r>
            <a:r>
              <a:rPr lang="en-US" sz="2500" dirty="0"/>
              <a:t> love story, the predicament might be that the boy and girl love each other, but the boy must go to war. </a:t>
            </a:r>
            <a:endParaRPr lang="en-US" sz="2500" dirty="0" smtClean="0"/>
          </a:p>
          <a:p>
            <a:pPr marL="68580" indent="0" algn="l">
              <a:buNone/>
            </a:pPr>
            <a:endParaRPr lang="en-US" sz="2500" dirty="0" smtClean="0"/>
          </a:p>
        </p:txBody>
      </p:sp>
      <p:pic>
        <p:nvPicPr>
          <p:cNvPr id="2050" name="Picture 2" descr="http://www.clipartguide.com/_named_clipart_images/0511-1105-2715-2057_Cartoon_of_a_Woman_Pleading_with_Her_Husband_Not_to_Leave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1983827"/>
            <a:ext cx="1828800" cy="2207173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www.minecraftassignments.com/pluginfile.php/2425/course/summary/mystery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572000"/>
            <a:ext cx="3048000" cy="1828801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/>
          <p:cNvSpPr/>
          <p:nvPr/>
        </p:nvSpPr>
        <p:spPr>
          <a:xfrm>
            <a:off x="3657600" y="4693384"/>
            <a:ext cx="4800600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2500" dirty="0" smtClean="0">
                <a:solidFill>
                  <a:schemeClr val="tx2"/>
                </a:solidFill>
              </a:rPr>
              <a:t>If the story is a murder mystery, a body might be discovered in a river, with no one certain how it got there. </a:t>
            </a:r>
            <a:endParaRPr lang="en-US" sz="25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8420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0" y="533400"/>
            <a:ext cx="7543800" cy="701040"/>
          </a:xfrm>
        </p:spPr>
        <p:txBody>
          <a:bodyPr>
            <a:normAutofit/>
          </a:bodyPr>
          <a:lstStyle/>
          <a:p>
            <a:r>
              <a:rPr lang="en-US" sz="35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Pushing the Story Forward</a:t>
            </a:r>
            <a:endParaRPr lang="en-US" sz="3500" b="1" u="sng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524000"/>
            <a:ext cx="5715000" cy="3352800"/>
          </a:xfrm>
        </p:spPr>
        <p:txBody>
          <a:bodyPr>
            <a:normAutofit fontScale="92500" lnSpcReduction="20000"/>
          </a:bodyPr>
          <a:lstStyle/>
          <a:p>
            <a:r>
              <a:rPr lang="en-US" sz="2500" dirty="0"/>
              <a:t>Once this predicament, or </a:t>
            </a:r>
            <a:r>
              <a:rPr lang="en-US" sz="2500" b="1" dirty="0"/>
              <a:t>conflict</a:t>
            </a:r>
            <a:r>
              <a:rPr lang="en-US" sz="2500" dirty="0"/>
              <a:t>, is established, the story has somewhere to go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endParaRPr lang="en-US" sz="2500" dirty="0" smtClean="0"/>
          </a:p>
          <a:p>
            <a:r>
              <a:rPr lang="en-US" sz="2500" dirty="0" smtClean="0"/>
              <a:t> </a:t>
            </a:r>
            <a:r>
              <a:rPr lang="en-US" sz="2500" dirty="0"/>
              <a:t>The characters can begin trying their best to </a:t>
            </a:r>
            <a:r>
              <a:rPr lang="en-US" sz="2500" b="1" dirty="0"/>
              <a:t>solve</a:t>
            </a:r>
            <a:r>
              <a:rPr lang="en-US" sz="2500" dirty="0"/>
              <a:t> that conflict</a:t>
            </a:r>
            <a:r>
              <a:rPr lang="en-US" sz="2500" dirty="0" smtClean="0"/>
              <a:t>.</a:t>
            </a:r>
            <a:br>
              <a:rPr lang="en-US" sz="2500" dirty="0" smtClean="0"/>
            </a:br>
            <a:endParaRPr lang="en-US" sz="2500" dirty="0" smtClean="0"/>
          </a:p>
          <a:p>
            <a:r>
              <a:rPr lang="en-US" sz="2500" dirty="0" smtClean="0"/>
              <a:t> </a:t>
            </a:r>
            <a:r>
              <a:rPr lang="en-US" sz="2500" dirty="0"/>
              <a:t>Their efforts at doing so, and the challenges they face along the way, </a:t>
            </a:r>
            <a:r>
              <a:rPr lang="en-US" sz="2500" u="sng" dirty="0"/>
              <a:t>make up the body of the story</a:t>
            </a:r>
            <a:r>
              <a:rPr lang="en-US" sz="2500" dirty="0"/>
              <a:t>. </a:t>
            </a:r>
          </a:p>
        </p:txBody>
      </p:sp>
      <p:pic>
        <p:nvPicPr>
          <p:cNvPr id="3078" name="Picture 6" descr="http://images.clipartpanda.com/storybook-clipart-royalty-free-reading-clipart-illustration-115070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32" b="12629"/>
          <a:stretch/>
        </p:blipFill>
        <p:spPr bwMode="auto">
          <a:xfrm>
            <a:off x="2438400" y="4768457"/>
            <a:ext cx="1828800" cy="1556143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http://www.clipart-box.com/zoom/knight-boy1302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965965"/>
            <a:ext cx="2743200" cy="2743200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15000" y="4876800"/>
            <a:ext cx="2743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Think of a Knight setting out to rescue a Princess and the trials he must go through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3005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914400"/>
            <a:ext cx="7024744" cy="722864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66"/>
                </a:solidFill>
              </a:rPr>
              <a:t>Reaching the Solution</a:t>
            </a:r>
            <a:endParaRPr lang="en-US" b="1" u="sng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43492" y="1752600"/>
            <a:ext cx="6777317" cy="3508977"/>
          </a:xfrm>
        </p:spPr>
        <p:txBody>
          <a:bodyPr/>
          <a:lstStyle/>
          <a:p>
            <a:r>
              <a:rPr lang="en-US" dirty="0" smtClean="0"/>
              <a:t>When the characters finally reach </a:t>
            </a:r>
            <a:r>
              <a:rPr lang="en-US" dirty="0"/>
              <a:t>a solution to the predicament, or reach a point where they can go no farther in trying to reach a solution, and fail, the story has achieved what's called </a:t>
            </a:r>
            <a:r>
              <a:rPr lang="en-US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resolution</a:t>
            </a:r>
            <a:r>
              <a:rPr lang="en-US" b="1" dirty="0" smtClean="0"/>
              <a:t>.</a:t>
            </a:r>
            <a:endParaRPr lang="en-US" dirty="0"/>
          </a:p>
        </p:txBody>
      </p:sp>
      <p:pic>
        <p:nvPicPr>
          <p:cNvPr id="4098" name="Picture 2" descr="http://www.illustrationsof.com/royalty-free-knight-clipart-illustration-1166198tn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290"/>
          <a:stretch/>
        </p:blipFill>
        <p:spPr bwMode="auto">
          <a:xfrm>
            <a:off x="1295400" y="4267200"/>
            <a:ext cx="1736614" cy="1676400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www.clipartguide.com/_thumbs/0511-1007-2215-484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3505200"/>
            <a:ext cx="2133600" cy="2294194"/>
          </a:xfrm>
          <a:prstGeom prst="rect">
            <a:avLst/>
          </a:prstGeom>
          <a:noFill/>
          <a:ln w="5715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055898" y="4667071"/>
            <a:ext cx="250670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the end, the Knight slays the dragon and rescues the Princess.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3776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685800"/>
            <a:ext cx="7024744" cy="1066800"/>
          </a:xfrm>
        </p:spPr>
        <p:txBody>
          <a:bodyPr/>
          <a:lstStyle/>
          <a:p>
            <a:r>
              <a:rPr lang="en-US" b="1" u="sng" dirty="0" smtClean="0">
                <a:solidFill>
                  <a:srgbClr val="FF0066"/>
                </a:solidFill>
              </a:rPr>
              <a:t>“The End”</a:t>
            </a:r>
            <a:endParaRPr lang="en-US" b="1" u="sng" dirty="0">
              <a:solidFill>
                <a:srgbClr val="FF006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1251" y="1752600"/>
            <a:ext cx="7846949" cy="3508977"/>
          </a:xfrm>
        </p:spPr>
        <p:txBody>
          <a:bodyPr/>
          <a:lstStyle/>
          <a:p>
            <a:r>
              <a:rPr lang="en-US" dirty="0" smtClean="0"/>
              <a:t>The </a:t>
            </a:r>
            <a:r>
              <a:rPr lang="en-US" b="1" u="sng" dirty="0" smtClean="0"/>
              <a:t>RESOLUTION </a:t>
            </a:r>
            <a:r>
              <a:rPr lang="en-US" dirty="0" smtClean="0"/>
              <a:t>is the end of the story.  It occurs after the </a:t>
            </a:r>
            <a:r>
              <a:rPr lang="en-US" u="sng" dirty="0" smtClean="0"/>
              <a:t>climax</a:t>
            </a:r>
            <a:r>
              <a:rPr lang="en-US" dirty="0" smtClean="0"/>
              <a:t>.  It is when you learn what happens to the characters after the </a:t>
            </a:r>
            <a:r>
              <a:rPr lang="en-US" u="sng" dirty="0" smtClean="0"/>
              <a:t>conflict</a:t>
            </a:r>
            <a:r>
              <a:rPr lang="en-US" dirty="0" smtClean="0"/>
              <a:t> is resolved.</a:t>
            </a:r>
            <a:endParaRPr lang="en-US" dirty="0"/>
          </a:p>
        </p:txBody>
      </p:sp>
      <p:pic>
        <p:nvPicPr>
          <p:cNvPr id="5122" name="Picture 2" descr="http://thumbs.dreamstime.com/z/prince-princess-front-castle-illustration-white-background-31911342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409"/>
          <a:stretch/>
        </p:blipFill>
        <p:spPr bwMode="auto">
          <a:xfrm>
            <a:off x="2642938" y="2971800"/>
            <a:ext cx="3453062" cy="3295903"/>
          </a:xfrm>
          <a:prstGeom prst="rect">
            <a:avLst/>
          </a:prstGeom>
          <a:noFill/>
          <a:ln w="38100">
            <a:solidFill>
              <a:srgbClr val="FF0066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410200" y="4296585"/>
            <a:ext cx="2506702" cy="646331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And they lived happily ever after!”</a:t>
            </a:r>
            <a:endParaRPr lang="en-US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151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066800"/>
          </a:xfrm>
        </p:spPr>
        <p:txBody>
          <a:bodyPr>
            <a:noAutofit/>
          </a:bodyPr>
          <a:lstStyle/>
          <a:p>
            <a:r>
              <a:rPr lang="en-US" sz="2400" b="1" u="sng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Lets Try Together:</a:t>
            </a:r>
            <a:r>
              <a:rPr lang="en-US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400" b="1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 </a:t>
            </a:r>
            <a:r>
              <a:rPr 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Turn to Page 56 in </a:t>
            </a:r>
            <a:r>
              <a:rPr lang="en-US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Springboard</a:t>
            </a:r>
            <a:br>
              <a:rPr lang="en-US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 </a:t>
            </a:r>
            <a:r>
              <a:rPr lang="en-US" sz="2400" b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Look at the Chart</a:t>
            </a:r>
            <a:endParaRPr lang="en-US" sz="2400" b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506724"/>
              </p:ext>
            </p:extLst>
          </p:nvPr>
        </p:nvGraphicFramePr>
        <p:xfrm>
          <a:off x="457200" y="1524000"/>
          <a:ext cx="8229600" cy="4617719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1242204"/>
                <a:gridCol w="1242204"/>
                <a:gridCol w="5745192"/>
              </a:tblGrid>
              <a:tr h="318486"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Agree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Disagree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</a:tr>
              <a:tr h="624839">
                <a:tc>
                  <a:txBody>
                    <a:bodyPr/>
                    <a:lstStyle/>
                    <a:p>
                      <a:pPr algn="ctr"/>
                      <a:endParaRPr lang="en-US" sz="16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Phaethon is a thoughtless, headstrong boy. </a:t>
                      </a:r>
                      <a:r>
                        <a:rPr lang="en-US" sz="1600" b="1" u="sng" dirty="0" smtClean="0"/>
                        <a:t>Textual Evidence:</a:t>
                      </a:r>
                      <a:endParaRPr lang="en-US" sz="1600" b="1" u="sng" dirty="0"/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Phaethon</a:t>
                      </a:r>
                      <a:r>
                        <a:rPr lang="en-US" sz="1600" b="1" baseline="0" dirty="0" smtClean="0"/>
                        <a:t> is an adventurous, courageous boy.  </a:t>
                      </a:r>
                      <a:r>
                        <a:rPr lang="en-US" sz="1600" b="1" u="sng" baseline="0" dirty="0" smtClean="0"/>
                        <a:t>Textual Evidence:</a:t>
                      </a:r>
                      <a:endParaRPr lang="en-US" sz="1600" b="1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9144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Phaethon i</a:t>
                      </a:r>
                      <a:r>
                        <a:rPr lang="en-US" sz="1600" b="1" u="none" dirty="0" smtClean="0"/>
                        <a:t>s</a:t>
                      </a:r>
                      <a:r>
                        <a:rPr lang="en-US" sz="1600" b="1" u="none" baseline="0" dirty="0" smtClean="0"/>
                        <a:t> ___________________</a:t>
                      </a:r>
                      <a:r>
                        <a:rPr lang="en-US" sz="1600" b="1" u="sng" baseline="0" dirty="0" smtClean="0"/>
                        <a:t/>
                      </a:r>
                      <a:br>
                        <a:rPr lang="en-US" sz="1600" b="1" u="sng" baseline="0" dirty="0" smtClean="0"/>
                      </a:br>
                      <a:r>
                        <a:rPr lang="en-US" sz="1600" b="1" dirty="0" smtClean="0"/>
                        <a:t>(insert your own description)</a:t>
                      </a:r>
                      <a:br>
                        <a:rPr lang="en-US" sz="1600" b="1" dirty="0" smtClean="0"/>
                      </a:br>
                      <a:r>
                        <a:rPr lang="en-US" sz="1600" b="1" u="sng" dirty="0" smtClean="0"/>
                        <a:t>Textual Evidence:</a:t>
                      </a:r>
                      <a:endParaRPr lang="en-US" sz="1600" b="1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858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Apollo is a disinterested, ineffective parent</a:t>
                      </a:r>
                    </a:p>
                    <a:p>
                      <a:r>
                        <a:rPr lang="en-US" sz="1600" b="1" u="sng" dirty="0" smtClean="0"/>
                        <a:t>Textual Evidence:</a:t>
                      </a:r>
                      <a:endParaRPr lang="en-US" sz="1600" b="1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en-US" sz="1600" b="1" dirty="0" smtClean="0"/>
                        <a:t>Apollo is deeply concerned for his son’s wellbeing</a:t>
                      </a:r>
                      <a:r>
                        <a:rPr lang="en-US" sz="1600" b="1" baseline="0" dirty="0" smtClean="0"/>
                        <a:t/>
                      </a:r>
                      <a:br>
                        <a:rPr lang="en-US" sz="1600" b="1" baseline="0" dirty="0" smtClean="0"/>
                      </a:br>
                      <a:r>
                        <a:rPr lang="en-US" sz="1600" b="1" u="sng" baseline="0" dirty="0" smtClean="0"/>
                        <a:t>Textual Evidence:</a:t>
                      </a:r>
                      <a:endParaRPr lang="en-US" sz="1600" b="1" i="1" dirty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/>
                        <a:t>Apollo i</a:t>
                      </a:r>
                      <a:r>
                        <a:rPr lang="en-US" sz="1600" b="1" u="none" dirty="0" smtClean="0"/>
                        <a:t>s</a:t>
                      </a:r>
                      <a:r>
                        <a:rPr lang="en-US" sz="1600" b="1" u="none" baseline="0" dirty="0" smtClean="0"/>
                        <a:t> ___________________</a:t>
                      </a:r>
                      <a:r>
                        <a:rPr lang="en-US" sz="1600" b="1" u="sng" baseline="0" dirty="0" smtClean="0"/>
                        <a:t/>
                      </a:r>
                      <a:br>
                        <a:rPr lang="en-US" sz="1600" b="1" u="sng" baseline="0" dirty="0" smtClean="0"/>
                      </a:br>
                      <a:r>
                        <a:rPr lang="en-US" sz="1600" b="1" dirty="0" smtClean="0"/>
                        <a:t>(insert your own description)</a:t>
                      </a:r>
                      <a:br>
                        <a:rPr lang="en-US" sz="1600" b="1" dirty="0" smtClean="0"/>
                      </a:br>
                      <a:r>
                        <a:rPr lang="en-US" sz="1600" b="1" u="sng" dirty="0" smtClean="0"/>
                        <a:t>Textual Evidence:</a:t>
                      </a:r>
                      <a:endParaRPr lang="en-US" sz="1600" b="1" i="1" dirty="0" smtClean="0">
                        <a:solidFill>
                          <a:srgbClr val="FF0066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803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358</TotalTime>
  <Words>417</Words>
  <Application>Microsoft Office PowerPoint</Application>
  <PresentationFormat>On-screen Show (4:3)</PresentationFormat>
  <Paragraphs>74</Paragraphs>
  <Slides>15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Austin</vt:lpstr>
      <vt:lpstr>Do Now!</vt:lpstr>
      <vt:lpstr>Independent Reading</vt:lpstr>
      <vt:lpstr>Mini Lesson: RESOLUTION</vt:lpstr>
      <vt:lpstr>To Begin:</vt:lpstr>
      <vt:lpstr>What are some Predicaments?</vt:lpstr>
      <vt:lpstr>Pushing the Story Forward</vt:lpstr>
      <vt:lpstr>Reaching the Solution</vt:lpstr>
      <vt:lpstr>“The End”</vt:lpstr>
      <vt:lpstr>Lets Try Together: 1) Turn to Page 56 in Springboard 2) Look at the Chart</vt:lpstr>
      <vt:lpstr>Lets Try Together: 1) Turn to Page 56 in Springboard 2) Look at the Chart</vt:lpstr>
      <vt:lpstr>Lets Try Together: 1) Turn to Page 56 in Springboard 2) Look at the Chart</vt:lpstr>
      <vt:lpstr>Lets Try Together: 1) Turn to Page 56 in Springboard 2) Look at the Chart</vt:lpstr>
      <vt:lpstr>Lets Try Together: 1) Turn to Page 56 in Springboard 2) Look at the Chart</vt:lpstr>
      <vt:lpstr>PowerPoint Presentation</vt:lpstr>
      <vt:lpstr>HOMEWORK – Due Tomorrow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Mini Lesson: RESOLUTION</dc:title>
  <dc:creator>Shettle, Meghan</dc:creator>
  <cp:lastModifiedBy>Shettle, Meghan</cp:lastModifiedBy>
  <cp:revision>16</cp:revision>
  <dcterms:created xsi:type="dcterms:W3CDTF">2014-10-05T21:05:23Z</dcterms:created>
  <dcterms:modified xsi:type="dcterms:W3CDTF">2014-10-21T01:20:47Z</dcterms:modified>
</cp:coreProperties>
</file>